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a33ea84e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a33ea84e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33ea84e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33ea84e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33ea84e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33ea84e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a33ea84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a33ea84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a33ea84e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a33ea84e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33ea84e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33ea84e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33ea84e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33ea84e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33ea84e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33ea84e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33ea84e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33ea84e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a33ea8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a33ea8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a33ea8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a33ea8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a33ea84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a33ea84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a33ea84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a33ea84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a33ea84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a33ea84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a33ea84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a33ea84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a33ea84e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a33ea84e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 3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Your name:</a:t>
            </a:r>
            <a:r>
              <a:rPr lang="en-US" dirty="0"/>
              <a:t> Peng,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dirty="0"/>
          </a:p>
          <a:p>
            <a:pPr marL="0" lvl="0" indent="0"/>
            <a:r>
              <a:rPr lang="en" dirty="0"/>
              <a:t>Your GTID:</a:t>
            </a:r>
            <a:r>
              <a:rPr lang="en-US" dirty="0"/>
              <a:t> 903646937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saliency map and Gradcam tell you</a:t>
            </a:r>
            <a:endParaRPr dirty="0"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" dirty="0"/>
              <a:t>Answer: </a:t>
            </a:r>
            <a:r>
              <a:rPr lang="en-US" dirty="0"/>
              <a:t>Saliency map calculate the impact of each point on the prediction category. The higher the brightness of the area, the greater the impact of this pixel on the prediction result.</a:t>
            </a:r>
            <a:endParaRPr lang="en" dirty="0"/>
          </a:p>
          <a:p>
            <a:pPr lvl="0" algn="just"/>
            <a:r>
              <a:rPr lang="en-US" dirty="0"/>
              <a:t>Grad-CAM uses the gradient of any target concept (such as the logits of a certain category in the classification category, or even the output in the caption task), flows into the final convolutional layer, and generates a rough positioning map to highlight the use of the image Important areas for forecasting.</a:t>
            </a:r>
          </a:p>
          <a:p>
            <a:pPr lvl="0" algn="just"/>
            <a:r>
              <a:rPr lang="en-US" dirty="0"/>
              <a:t>There techniques are very helpful for understanding the working principle of neural network. In the process of iterative training of the model, such a visualization method can also show the model's decision-making method to a certain extent.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Image</a:t>
            </a:r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the fooling image here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A3C96-5C28-4F20-BDE7-ADBB61CF9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4" t="19912" r="7280" b="21677"/>
          <a:stretch/>
        </p:blipFill>
        <p:spPr>
          <a:xfrm>
            <a:off x="0" y="1552130"/>
            <a:ext cx="9144000" cy="26170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Fooling Image</a:t>
            </a:r>
            <a:endParaRPr dirty="0"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insights do you get from fooling images: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The fooling image adjusts the picture to make it fool the trained network, with iteratively update the input picture with the gradient of the target classification to the input picture.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The features </a:t>
            </a:r>
            <a:r>
              <a:rPr lang="en-US" dirty="0" err="1"/>
              <a:t>catched</a:t>
            </a:r>
            <a:r>
              <a:rPr lang="en-US" dirty="0"/>
              <a:t> by the network are very different from humans. After we understand which pixels have a greater impact on the prediction results, by adding some noise that is difficult for humans to detect, it can significantly interfere with the prediction results.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We can use the fooling image to train the network and make the results more stable.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Visualization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class visualization of Gorilla here</a:t>
            </a:r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4FFCF5E-D808-411A-8792-B24E2F7E05F1}"/>
              </a:ext>
            </a:extLst>
          </p:cNvPr>
          <p:cNvGrpSpPr/>
          <p:nvPr/>
        </p:nvGrpSpPr>
        <p:grpSpPr>
          <a:xfrm>
            <a:off x="1855364" y="4046350"/>
            <a:ext cx="4353027" cy="964731"/>
            <a:chOff x="320009" y="2016359"/>
            <a:chExt cx="7845443" cy="173873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4248B2D3-EBCC-41B7-90AB-A89B757F6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09" y="2016359"/>
              <a:ext cx="1533002" cy="173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522CDB37-E393-40F4-91ED-DD8541327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334" y="2016361"/>
              <a:ext cx="1533002" cy="173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B7B0EBFF-0D6C-4F26-B89A-4AA3CCB19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659" y="2016360"/>
              <a:ext cx="1529916" cy="1735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05546AB6-3E42-40BF-AF7B-9B260E6D2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575" y="2016359"/>
              <a:ext cx="1529915" cy="1735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DE686089-BFC4-48A4-A1F1-EF9924209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535" y="2016359"/>
              <a:ext cx="1529917" cy="1735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6" name="Picture 14">
            <a:extLst>
              <a:ext uri="{FF2B5EF4-FFF2-40B4-BE49-F238E27FC236}">
                <a16:creationId xmlns:a16="http://schemas.microsoft.com/office/drawing/2014/main" id="{B537FA95-64E4-4152-9E76-4D7DACEC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3034"/>
            <a:ext cx="1002202" cy="113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FFF902E8-50D1-49D3-929E-2AF4C78D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36" y="1583034"/>
            <a:ext cx="1002201" cy="113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3AE5C0DD-D388-4687-9FF0-16056DCAB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36" y="2719731"/>
            <a:ext cx="1021869" cy="11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CBCE718-313B-4E27-9AA7-100EBB77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61" y="2716888"/>
            <a:ext cx="1024375" cy="11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62E3C257-BE13-45E4-93FC-E33E05F4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613" y="2719732"/>
            <a:ext cx="1021869" cy="11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AAE57813-8C06-4E60-90BF-1EE6924E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77" y="1583034"/>
            <a:ext cx="1002202" cy="113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 VII + Tubingen</a:t>
            </a:r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9" name="图片 8" descr="图形用户界面&#10;&#10;描述已自动生成">
            <a:extLst>
              <a:ext uri="{FF2B5EF4-FFF2-40B4-BE49-F238E27FC236}">
                <a16:creationId xmlns:a16="http://schemas.microsoft.com/office/drawing/2014/main" id="{46191180-79FF-4670-B7AB-554523BB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4572000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C71923-702B-4DD4-91B6-2F178BB15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Scream + Tubingen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66EF99-D0EA-45C5-A402-7CDEF2E9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5E430A3C-1973-4EBA-97B7-67F05BE9C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500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Starry Night + Tubingen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both original images and the transferred image</a:t>
            </a:r>
            <a:endParaRPr/>
          </a:p>
        </p:txBody>
      </p:sp>
      <p:pic>
        <p:nvPicPr>
          <p:cNvPr id="7" name="图片 6" descr="猫的照片上写着字&#10;&#10;描述已自动生成">
            <a:extLst>
              <a:ext uri="{FF2B5EF4-FFF2-40B4-BE49-F238E27FC236}">
                <a16:creationId xmlns:a16="http://schemas.microsoft.com/office/drawing/2014/main" id="{F84DB056-519B-40A3-9EFA-F3C5572F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4500"/>
            <a:ext cx="4572000" cy="3429000"/>
          </a:xfrm>
          <a:prstGeom prst="rect">
            <a:avLst/>
          </a:prstGeom>
        </p:spPr>
      </p:pic>
      <p:pic>
        <p:nvPicPr>
          <p:cNvPr id="10" name="图片 9" descr="图形用户界面&#10;&#10;描述已自动生成">
            <a:extLst>
              <a:ext uri="{FF2B5EF4-FFF2-40B4-BE49-F238E27FC236}">
                <a16:creationId xmlns:a16="http://schemas.microsoft.com/office/drawing/2014/main" id="{2E91296B-B9F6-4C5E-A671-EC4C75FD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4500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Map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saliency map here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84AE13-5083-4B4A-A224-9E1CF7A1E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1" t="50998" r="6608" b="7467"/>
          <a:stretch/>
        </p:blipFill>
        <p:spPr>
          <a:xfrm>
            <a:off x="0" y="1606972"/>
            <a:ext cx="9144000" cy="19295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Map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saliency map from Captum here</a:t>
            </a:r>
            <a:endParaRPr/>
          </a:p>
        </p:txBody>
      </p:sp>
      <p:pic>
        <p:nvPicPr>
          <p:cNvPr id="6" name="图片 5" descr="图形用户界面, 网站&#10;&#10;描述已自动生成">
            <a:extLst>
              <a:ext uri="{FF2B5EF4-FFF2-40B4-BE49-F238E27FC236}">
                <a16:creationId xmlns:a16="http://schemas.microsoft.com/office/drawing/2014/main" id="{98C40101-534A-4309-B853-43C8A06F2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3" t="55198" r="12676" b="15614"/>
          <a:stretch/>
        </p:blipFill>
        <p:spPr>
          <a:xfrm>
            <a:off x="0" y="1639989"/>
            <a:ext cx="9144000" cy="18635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Backprop here</a:t>
            </a: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B15FB-56E6-40D4-88F6-D30789FB3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845"/>
            <a:ext cx="9144000" cy="19298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GradCam here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图片 2" descr="图片包含 文本&#10;&#10;描述已自动生成">
            <a:extLst>
              <a:ext uri="{FF2B5EF4-FFF2-40B4-BE49-F238E27FC236}">
                <a16:creationId xmlns:a16="http://schemas.microsoft.com/office/drawing/2014/main" id="{750B8B8A-7B65-42AF-9516-00A169271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30" b="38857"/>
          <a:stretch/>
        </p:blipFill>
        <p:spPr>
          <a:xfrm>
            <a:off x="0" y="1547041"/>
            <a:ext cx="9144000" cy="20494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GradCam here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D63D85CA-7B8A-41EB-B5CC-35F4ECFD0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30" b="39429"/>
          <a:stretch/>
        </p:blipFill>
        <p:spPr>
          <a:xfrm>
            <a:off x="0" y="1573167"/>
            <a:ext cx="9144000" cy="1997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your visualization of Guided Backprop and Guided Gradcam from Captum here</a:t>
            </a:r>
            <a:endParaRPr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3F5DD227-E05D-4EFA-888F-79A1AD4B6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1" t="59111" r="10283" b="15682"/>
          <a:stretch/>
        </p:blipFill>
        <p:spPr>
          <a:xfrm>
            <a:off x="0" y="1888849"/>
            <a:ext cx="9144000" cy="1568278"/>
          </a:xfrm>
          <a:prstGeom prst="rect">
            <a:avLst/>
          </a:prstGeom>
        </p:spPr>
      </p:pic>
      <p:pic>
        <p:nvPicPr>
          <p:cNvPr id="3" name="图片 2" descr="图形用户界面, 网站&#10;&#10;描述已自动生成">
            <a:extLst>
              <a:ext uri="{FF2B5EF4-FFF2-40B4-BE49-F238E27FC236}">
                <a16:creationId xmlns:a16="http://schemas.microsoft.com/office/drawing/2014/main" id="{349D5C58-60CB-4998-93F1-0E76BD2A3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0" t="59366" r="11875" b="15977"/>
          <a:stretch/>
        </p:blipFill>
        <p:spPr>
          <a:xfrm>
            <a:off x="0" y="3457127"/>
            <a:ext cx="8961120" cy="15364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GradCam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" sz="1650" dirty="0">
                <a:solidFill>
                  <a:schemeClr val="dk1"/>
                </a:solidFill>
                <a:highlight>
                  <a:srgbClr val="FFFFFF"/>
                </a:highlight>
              </a:rPr>
              <a:t>Visualization of layers and neurons using Captum here:</a:t>
            </a:r>
            <a:endParaRPr sz="16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CD745077-E44D-40C2-9C9F-DFF2888DD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3" t="58333" r="9081" b="16736"/>
          <a:stretch/>
        </p:blipFill>
        <p:spPr>
          <a:xfrm>
            <a:off x="679077" y="3351917"/>
            <a:ext cx="7318562" cy="1216958"/>
          </a:xfrm>
          <a:prstGeom prst="rect">
            <a:avLst/>
          </a:prstGeom>
        </p:spPr>
      </p:pic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C0559122-EA59-4A18-95D3-8F6F8400F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8" t="56543" r="13713" b="16184"/>
          <a:stretch/>
        </p:blipFill>
        <p:spPr>
          <a:xfrm>
            <a:off x="652183" y="1953284"/>
            <a:ext cx="6911788" cy="13312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30F29D-E5E5-486D-89E2-ACE004BEABCF}"/>
              </a:ext>
            </a:extLst>
          </p:cNvPr>
          <p:cNvSpPr txBox="1"/>
          <p:nvPr/>
        </p:nvSpPr>
        <p:spPr>
          <a:xfrm>
            <a:off x="7281582" y="25280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4B1195-15E6-4F39-B816-4E508ED110B0}"/>
              </a:ext>
            </a:extLst>
          </p:cNvPr>
          <p:cNvSpPr txBox="1"/>
          <p:nvPr/>
        </p:nvSpPr>
        <p:spPr>
          <a:xfrm>
            <a:off x="6837389" y="2538132"/>
            <a:ext cx="88838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LayerGradCam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374</Words>
  <Application>Microsoft Office PowerPoint</Application>
  <PresentationFormat>全屏显示(16:9)</PresentationFormat>
  <Paragraphs>39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Assignment 3</vt:lpstr>
      <vt:lpstr>Visualization</vt:lpstr>
      <vt:lpstr>Saliency Map</vt:lpstr>
      <vt:lpstr>Saliency Map</vt:lpstr>
      <vt:lpstr>GradCam</vt:lpstr>
      <vt:lpstr>GradCam</vt:lpstr>
      <vt:lpstr>GradCam</vt:lpstr>
      <vt:lpstr>GradCam</vt:lpstr>
      <vt:lpstr>GradCam</vt:lpstr>
      <vt:lpstr>What do saliency map and Gradcam tell you</vt:lpstr>
      <vt:lpstr>Fooling Image</vt:lpstr>
      <vt:lpstr>Fooling Image</vt:lpstr>
      <vt:lpstr>Class Visualization</vt:lpstr>
      <vt:lpstr>Style Transfer</vt:lpstr>
      <vt:lpstr>Composition VII + Tubingen</vt:lpstr>
      <vt:lpstr>Scream + Tubingen</vt:lpstr>
      <vt:lpstr>Starry Night + Tubingen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dc:creator>lily cai</dc:creator>
  <cp:lastModifiedBy>彭 晨</cp:lastModifiedBy>
  <cp:revision>33</cp:revision>
  <dcterms:modified xsi:type="dcterms:W3CDTF">2021-03-17T05:50:51Z</dcterms:modified>
</cp:coreProperties>
</file>